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8" r:id="rId12"/>
    <p:sldId id="270" r:id="rId13"/>
    <p:sldId id="266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458200" cy="2232248"/>
          </a:xfrm>
        </p:spPr>
        <p:txBody>
          <a:bodyPr/>
          <a:lstStyle/>
          <a:p>
            <a:r>
              <a:rPr lang="ru-RU" dirty="0" smtClean="0"/>
              <a:t>Логопедический массаж при различных формах дизартрии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Учитель-логопед: Денисова А.Е.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Зимовниковская</a:t>
            </a:r>
            <a:r>
              <a:rPr lang="ru-RU" dirty="0" smtClean="0"/>
              <a:t> СОШ №6 имени Героя России Дьяченко А.А.</a:t>
            </a: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логопедического массажа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определенных заболеваниях </a:t>
            </a:r>
            <a:r>
              <a:rPr lang="ru-RU" dirty="0" err="1" smtClean="0"/>
              <a:t>логомассаж</a:t>
            </a:r>
            <a:r>
              <a:rPr lang="ru-RU" dirty="0" smtClean="0"/>
              <a:t> рекомендуют проводить уже с возраста 2-3 месяца в профилактических целях. Продолжительность сеанса зависит от возраста ребенка: до 2-х лет – не более двух-трех минут, для детей старшего возраста – пять-двадцать минут. Оптимальный курс массажа – от десяти до двадцати сеансов (зависит от состояния ребенка). Перерыв между курсами – от трех месяцев. Регулярность повторения курса – два-три раза в год.</a:t>
            </a: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массажных движений</a:t>
            </a:r>
            <a:endParaRPr lang="ru-RU" dirty="0"/>
          </a:p>
        </p:txBody>
      </p:sp>
      <p:pic>
        <p:nvPicPr>
          <p:cNvPr id="3074" name="Picture 2" descr="D:\Рабочий стол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7969" r="-3571"/>
          <a:stretch>
            <a:fillRect/>
          </a:stretch>
        </p:blipFill>
        <p:spPr bwMode="auto">
          <a:xfrm>
            <a:off x="467544" y="1196752"/>
            <a:ext cx="8352928" cy="54607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абочий стол\Без названия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4032448" cy="4649857"/>
          </a:xfrm>
          <a:prstGeom prst="rect">
            <a:avLst/>
          </a:prstGeom>
          <a:noFill/>
        </p:spPr>
      </p:pic>
      <p:pic>
        <p:nvPicPr>
          <p:cNvPr id="5123" name="Picture 3" descr="D:\Рабочий стол\Без назван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4400094" cy="31547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61662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Самомассаж</a:t>
            </a:r>
            <a:r>
              <a:rPr lang="ru-RU" dirty="0" smtClean="0"/>
              <a:t> – это массаж, выполняемый самим ребёнком, страдающим речевой патологией. Целью логопедического </a:t>
            </a:r>
            <a:r>
              <a:rPr lang="ru-RU" dirty="0" err="1" smtClean="0"/>
              <a:t>самомассажа</a:t>
            </a:r>
            <a:r>
              <a:rPr lang="ru-RU" dirty="0" smtClean="0"/>
              <a:t> </a:t>
            </a:r>
            <a:r>
              <a:rPr lang="ru-RU" dirty="0" smtClean="0"/>
              <a:t>является </a:t>
            </a:r>
            <a:r>
              <a:rPr lang="ru-RU" dirty="0" smtClean="0"/>
              <a:t>стимуляция кинестетических ощущений мышц, участвующих в </a:t>
            </a:r>
            <a:r>
              <a:rPr lang="ru-RU" dirty="0" smtClean="0"/>
              <a:t>работе </a:t>
            </a:r>
            <a:r>
              <a:rPr lang="ru-RU" dirty="0" smtClean="0"/>
              <a:t>периферического речевого аппарата и нормализация мышечного тонуса данных мышц.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7715200" cy="176105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Су-джок</a:t>
            </a:r>
            <a:endParaRPr lang="ru-RU" dirty="0"/>
          </a:p>
        </p:txBody>
      </p:sp>
      <p:pic>
        <p:nvPicPr>
          <p:cNvPr id="4098" name="Picture 2" descr="D:\Рабочий стол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3744416" cy="2768859"/>
          </a:xfrm>
          <a:prstGeom prst="rect">
            <a:avLst/>
          </a:prstGeom>
          <a:noFill/>
        </p:spPr>
      </p:pic>
      <p:pic>
        <p:nvPicPr>
          <p:cNvPr id="4099" name="Picture 3" descr="D:\Рабочий стол\1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764704"/>
            <a:ext cx="4244763" cy="2952328"/>
          </a:xfrm>
          <a:prstGeom prst="rect">
            <a:avLst/>
          </a:prstGeom>
          <a:noFill/>
        </p:spPr>
      </p:pic>
      <p:pic>
        <p:nvPicPr>
          <p:cNvPr id="4100" name="Picture 4" descr="D:\Рабочий стол\a1c13df64a698a09433d957b39a800e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645024"/>
            <a:ext cx="2996952" cy="29969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348879"/>
            <a:ext cx="5256584" cy="3168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his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995" y="4122416"/>
            <a:ext cx="5453005" cy="27355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404664"/>
            <a:ext cx="62646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Известно, что с XII века до </a:t>
            </a:r>
            <a:r>
              <a:rPr lang="ru-RU" dirty="0" err="1" smtClean="0"/>
              <a:t>н</a:t>
            </a:r>
            <a:r>
              <a:rPr lang="ru-RU" dirty="0" smtClean="0"/>
              <a:t> э массаж использовали в Древнем Египте, Абиссинии, Ливии. На одном из древнеегипетских папирусов, найденных в гробнице египетского полководца, были изображены такие приемы массажа, как поглаживание, растирание, и поколачивание. Из Египта вместе с «</a:t>
            </a:r>
            <a:r>
              <a:rPr lang="ru-RU" dirty="0" err="1" smtClean="0"/>
              <a:t>умащиванием</a:t>
            </a:r>
            <a:r>
              <a:rPr lang="ru-RU" dirty="0" smtClean="0"/>
              <a:t>» маслами и мазями, широким использованием бани, массаж попал в Древнюю Грецию.- колыбель мировой цивилизации. Первое научное обоснование массажа сделал Гиппократ . Первым пропагандистом массажа для больных и здоровых людей является </a:t>
            </a:r>
            <a:r>
              <a:rPr lang="ru-RU" dirty="0" err="1" smtClean="0"/>
              <a:t>Геродикос</a:t>
            </a:r>
            <a:r>
              <a:rPr lang="ru-RU" dirty="0" smtClean="0"/>
              <a:t> (484-425 до </a:t>
            </a:r>
            <a:r>
              <a:rPr lang="ru-RU" dirty="0" err="1" smtClean="0"/>
              <a:t>н</a:t>
            </a:r>
            <a:r>
              <a:rPr lang="ru-RU" dirty="0" smtClean="0"/>
              <a:t> э). Сам он прожил более 100 лет и всю жизнь занимался ежедневно гимнастикой и массажем.</a:t>
            </a: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pbsw3qg9jal54cs5n33if7y40litq5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13883"/>
            <a:ext cx="2880320" cy="2471314"/>
          </a:xfrm>
          <a:prstGeom prst="roundRect">
            <a:avLst>
              <a:gd name="adj" fmla="val 2663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987824" y="764704"/>
            <a:ext cx="55446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Логопедический массаж своими корнями уходит в гигиенический, спортивный и косметический массаж. Теоретическое обоснование логопедического массажа в России встречается в работах О. В, Правдиной, К. А. Семеновой, Е. М. </a:t>
            </a:r>
            <a:r>
              <a:rPr lang="ru-RU" dirty="0" err="1" smtClean="0"/>
              <a:t>Мастюковой</a:t>
            </a:r>
            <a:r>
              <a:rPr lang="ru-RU" dirty="0" smtClean="0"/>
              <a:t>, М. Б. </a:t>
            </a:r>
            <a:r>
              <a:rPr lang="ru-RU" dirty="0" err="1" smtClean="0"/>
              <a:t>Эйдиновой</a:t>
            </a:r>
            <a:r>
              <a:rPr lang="ru-RU" dirty="0" smtClean="0"/>
              <a:t>. В последние годы появились публикации, в которых дается не только теория логопедического массажа, но и подробно описаны приемы расслабляющего, активирующего, точечного массажа: Е. Ф Архипова, Е. А. Дьякова, И. В . </a:t>
            </a:r>
            <a:r>
              <a:rPr lang="ru-RU" dirty="0" err="1" smtClean="0"/>
              <a:t>Блыскина</a:t>
            </a:r>
            <a:r>
              <a:rPr lang="ru-RU" dirty="0" smtClean="0"/>
              <a:t>, О. Г. Приходько, Е. Е. Шевцова, Е. В Новикова, Г. В </a:t>
            </a:r>
            <a:r>
              <a:rPr lang="ru-RU" dirty="0" err="1" smtClean="0"/>
              <a:t>Дедюгина</a:t>
            </a:r>
            <a:r>
              <a:rPr lang="ru-RU" dirty="0" smtClean="0"/>
              <a:t>, Ю. В </a:t>
            </a:r>
            <a:r>
              <a:rPr lang="ru-RU" dirty="0" err="1" smtClean="0"/>
              <a:t>Микляева</a:t>
            </a:r>
            <a:r>
              <a:rPr lang="ru-RU" dirty="0" smtClean="0"/>
              <a:t>, О. </a:t>
            </a:r>
            <a:r>
              <a:rPr lang="ru-RU" dirty="0" err="1" smtClean="0"/>
              <a:t>Крупенчук</a:t>
            </a:r>
            <a:r>
              <a:rPr lang="ru-RU" dirty="0" smtClean="0"/>
              <a:t>, Т.А. Ткаченко </a:t>
            </a:r>
            <a:r>
              <a:rPr lang="ru-RU" dirty="0" smtClean="0"/>
              <a:t>и другие.</a:t>
            </a: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 каких заболеваниях делать логопедический массаж: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064896" cy="4248472"/>
          </a:xfrm>
        </p:spPr>
        <p:txBody>
          <a:bodyPr anchor="t">
            <a:normAutofit/>
          </a:bodyPr>
          <a:lstStyle/>
          <a:p>
            <a:pPr fontAlgn="base">
              <a:buFont typeface="Wingdings" pitchFamily="2" charset="2"/>
              <a:buChar char="§"/>
            </a:pPr>
            <a:endParaRPr lang="ru-RU" dirty="0" smtClean="0"/>
          </a:p>
          <a:p>
            <a:pPr fontAlgn="base">
              <a:buFont typeface="Wingdings" pitchFamily="2" charset="2"/>
              <a:buChar char="§"/>
            </a:pPr>
            <a:endParaRPr lang="ru-RU" dirty="0" smtClean="0"/>
          </a:p>
          <a:p>
            <a:pPr fontAlgn="base">
              <a:buFont typeface="Wingdings" pitchFamily="2" charset="2"/>
              <a:buChar char="§"/>
            </a:pPr>
            <a:r>
              <a:rPr lang="ru-RU" sz="2800" dirty="0" smtClean="0"/>
              <a:t>врожденные</a:t>
            </a:r>
            <a:r>
              <a:rPr lang="ru-RU" sz="2800" dirty="0" smtClean="0"/>
              <a:t>, приобретённые дефекты речи (алалия, дизартрия, </a:t>
            </a:r>
            <a:r>
              <a:rPr lang="ru-RU" sz="2800" dirty="0" err="1" smtClean="0"/>
              <a:t>дислалия</a:t>
            </a:r>
            <a:r>
              <a:rPr lang="ru-RU" sz="2800" dirty="0" smtClean="0"/>
              <a:t>, обусловленная укороченной подъязычной уздечкой и другие);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800" dirty="0" smtClean="0"/>
              <a:t>заикание</a:t>
            </a:r>
            <a:r>
              <a:rPr lang="ru-RU" sz="2800" dirty="0" smtClean="0"/>
              <a:t>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800" dirty="0" smtClean="0"/>
              <a:t>фонастения (нарушение голоса или его частичная потеря);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476672"/>
            <a:ext cx="7776864" cy="5976664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dirty="0" smtClean="0"/>
              <a:t>Главные задачи </a:t>
            </a:r>
            <a:r>
              <a:rPr lang="ru-RU" b="1" dirty="0" err="1" smtClean="0"/>
              <a:t>логомассажа</a:t>
            </a:r>
            <a:r>
              <a:rPr lang="ru-RU" b="1" dirty="0" smtClean="0"/>
              <a:t>:</a:t>
            </a:r>
          </a:p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endParaRPr lang="ru-RU" b="1" dirty="0" smtClean="0"/>
          </a:p>
          <a:p>
            <a:pPr fontAlgn="base"/>
            <a:r>
              <a:rPr lang="ru-RU" dirty="0" smtClean="0"/>
              <a:t>Усовершенствовать звукопроизношение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улучшить звучность голоса и работу связок;</a:t>
            </a:r>
          </a:p>
          <a:p>
            <a:pPr fontAlgn="base"/>
            <a:r>
              <a:rPr lang="ru-RU" dirty="0" smtClean="0"/>
              <a:t>научить правильно дышать при разговоре;</a:t>
            </a:r>
          </a:p>
          <a:p>
            <a:pPr fontAlgn="base"/>
            <a:r>
              <a:rPr lang="ru-RU" dirty="0" smtClean="0"/>
              <a:t>увеличить моторику артикуляционных мышц.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Каких результатов поможет добиться логопедический массаж: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Arial" pitchFamily="34" charset="0"/>
              <a:buChar char="•"/>
            </a:pPr>
            <a:endParaRPr lang="ru-RU" dirty="0" smtClean="0"/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Улучшить работу мышц артикуляционного </a:t>
            </a:r>
            <a:r>
              <a:rPr lang="ru-RU" dirty="0" err="1" smtClean="0"/>
              <a:t>аппарта</a:t>
            </a:r>
            <a:r>
              <a:rPr lang="ru-RU" dirty="0" smtClean="0"/>
              <a:t>;</a:t>
            </a:r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улучшить </a:t>
            </a:r>
            <a:r>
              <a:rPr lang="ru-RU" dirty="0" smtClean="0"/>
              <a:t>звучность голоса и работу связок;</a:t>
            </a:r>
          </a:p>
          <a:p>
            <a:pPr fontAlgn="base">
              <a:buFont typeface="Arial" pitchFamily="34" charset="0"/>
              <a:buChar char="•"/>
            </a:pPr>
            <a:r>
              <a:rPr lang="ru-RU" dirty="0" smtClean="0"/>
              <a:t>нормализовать речевое дыхание при разговоре;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логопедического массажа: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Классический (ручной, традиционный) массаж – ручные разминания, поглаживания, растирания и вибрации.</a:t>
            </a:r>
          </a:p>
          <a:p>
            <a:pPr fontAlgn="base"/>
            <a:r>
              <a:rPr lang="ru-RU" dirty="0" smtClean="0"/>
              <a:t>Точечный массаж – активизирует биологически активные точки.</a:t>
            </a:r>
          </a:p>
          <a:p>
            <a:pPr fontAlgn="base"/>
            <a:r>
              <a:rPr lang="ru-RU" dirty="0" smtClean="0"/>
              <a:t>Аппаратный массаж – с использованием </a:t>
            </a:r>
            <a:r>
              <a:rPr lang="ru-RU" dirty="0" err="1" smtClean="0"/>
              <a:t>вибромассажера</a:t>
            </a:r>
            <a:r>
              <a:rPr lang="ru-RU" dirty="0" smtClean="0"/>
              <a:t> и вакуумных приборов.</a:t>
            </a:r>
          </a:p>
          <a:p>
            <a:pPr fontAlgn="base"/>
            <a:r>
              <a:rPr lang="ru-RU" dirty="0" smtClean="0"/>
              <a:t>Зондовый массаж – проводится в ротовой полости с помощью специальных зондов.</a:t>
            </a:r>
          </a:p>
          <a:p>
            <a:pPr fontAlgn="base"/>
            <a:r>
              <a:rPr lang="ru-RU" dirty="0" err="1" smtClean="0"/>
              <a:t>Самомассаж</a:t>
            </a:r>
            <a:r>
              <a:rPr lang="ru-RU" dirty="0" smtClean="0"/>
              <a:t> – упражнения, рекомендованные логопедом, выполняется 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Наиболее популярные методики логопедического массажа: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Методика А. Дьяковой – самая эффективная на сегодняшний день авторская методика, с разработанной автором последовательности проведения массажных движений и приемов, которая положена в основу учебников для медицинских вузов.</a:t>
            </a:r>
          </a:p>
          <a:p>
            <a:pPr fontAlgn="base"/>
            <a:r>
              <a:rPr lang="ru-RU" dirty="0" smtClean="0"/>
              <a:t>Методика Е. Архиповой – система массажа языка, предназначенная, прежде всего, для детей с детским церебральным параличом.</a:t>
            </a:r>
          </a:p>
          <a:p>
            <a:pPr fontAlgn="base"/>
            <a:r>
              <a:rPr lang="ru-RU" dirty="0" smtClean="0"/>
              <a:t>Методика Е. Новиковой, создавшей специальный вид массажа с помощью разработанных автором специальных зондов.</a:t>
            </a:r>
          </a:p>
          <a:p>
            <a:pPr fontAlgn="base"/>
            <a:r>
              <a:rPr lang="ru-RU" dirty="0" smtClean="0"/>
              <a:t>Методика О. </a:t>
            </a:r>
            <a:r>
              <a:rPr lang="ru-RU" dirty="0" err="1" smtClean="0"/>
              <a:t>Крупенчук</a:t>
            </a:r>
            <a:r>
              <a:rPr lang="ru-RU" dirty="0" smtClean="0"/>
              <a:t>, разработавшей игровую форму логопедического массажа ложками.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Противопоказания для </a:t>
            </a:r>
            <a:r>
              <a:rPr lang="ru-RU" b="1" dirty="0" err="1" smtClean="0"/>
              <a:t>логомассажа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острые воспалительные процессы;</a:t>
            </a:r>
          </a:p>
          <a:p>
            <a:pPr fontAlgn="base"/>
            <a:r>
              <a:rPr lang="ru-RU" dirty="0" smtClean="0"/>
              <a:t>инфекционные, грибковые заболевания кожи;</a:t>
            </a:r>
          </a:p>
          <a:p>
            <a:pPr fontAlgn="base"/>
            <a:r>
              <a:rPr lang="ru-RU" dirty="0" smtClean="0"/>
              <a:t>грибковые или аллергические болезни кожи;</a:t>
            </a:r>
          </a:p>
          <a:p>
            <a:pPr fontAlgn="base"/>
            <a:r>
              <a:rPr lang="ru-RU" dirty="0" smtClean="0"/>
              <a:t>поражения слизистых ротовой полости;</a:t>
            </a:r>
          </a:p>
          <a:p>
            <a:pPr fontAlgn="base"/>
            <a:r>
              <a:rPr lang="ru-RU" dirty="0" smtClean="0"/>
              <a:t>высыпания герпеса на губах;</a:t>
            </a:r>
          </a:p>
          <a:p>
            <a:pPr fontAlgn="base"/>
            <a:r>
              <a:rPr lang="ru-RU" dirty="0" smtClean="0"/>
              <a:t>фурункулез;</a:t>
            </a:r>
          </a:p>
          <a:p>
            <a:pPr fontAlgn="base"/>
            <a:r>
              <a:rPr lang="ru-RU" dirty="0" smtClean="0"/>
              <a:t>конъюнктивит;</a:t>
            </a:r>
          </a:p>
          <a:p>
            <a:pPr fontAlgn="base"/>
            <a:r>
              <a:rPr lang="ru-RU" dirty="0" smtClean="0"/>
              <a:t>заболевания ротовой полости: гингивит, стоматит;</a:t>
            </a:r>
          </a:p>
          <a:p>
            <a:pPr fontAlgn="base"/>
            <a:r>
              <a:rPr lang="ru-RU" dirty="0" smtClean="0"/>
              <a:t>кровотечения из носа;</a:t>
            </a:r>
          </a:p>
          <a:p>
            <a:pPr fontAlgn="base"/>
            <a:r>
              <a:rPr lang="ru-RU" dirty="0" smtClean="0"/>
              <a:t>разные формы аллергических реакций: диатезы, крапивница и другие;</a:t>
            </a:r>
          </a:p>
          <a:p>
            <a:pPr fontAlgn="base"/>
            <a:r>
              <a:rPr lang="ru-RU" dirty="0" smtClean="0"/>
              <a:t>отек </a:t>
            </a:r>
            <a:r>
              <a:rPr lang="ru-RU" dirty="0" err="1" smtClean="0"/>
              <a:t>Квинке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увеличение </a:t>
            </a:r>
            <a:r>
              <a:rPr lang="ru-RU" dirty="0" err="1" smtClean="0"/>
              <a:t>лимфоузлов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эпилепсия;</a:t>
            </a:r>
          </a:p>
          <a:p>
            <a:pPr fontAlgn="base"/>
            <a:r>
              <a:rPr lang="ru-RU" dirty="0" smtClean="0"/>
              <a:t>онкология.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645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Логопедический массаж при различных формах дизартрии</vt:lpstr>
      <vt:lpstr>Слайд 2</vt:lpstr>
      <vt:lpstr>Слайд 3</vt:lpstr>
      <vt:lpstr>При каких заболеваниях делать логопедический массаж: </vt:lpstr>
      <vt:lpstr>Слайд 5</vt:lpstr>
      <vt:lpstr>Каких результатов поможет добиться логопедический массаж: </vt:lpstr>
      <vt:lpstr>Виды логопедического массажа: </vt:lpstr>
      <vt:lpstr>Наиболее популярные методики логопедического массажа: </vt:lpstr>
      <vt:lpstr>Противопоказания для логомассажа: </vt:lpstr>
      <vt:lpstr>Особенности логопедического массажа </vt:lpstr>
      <vt:lpstr>Направления массажных движений</vt:lpstr>
      <vt:lpstr>Слайд 12</vt:lpstr>
      <vt:lpstr>Самомассаж – это массаж, выполняемый самим ребёнком, страдающим речевой патологией. Целью логопедического самомассажа является стимуляция кинестетических ощущений мышц, участвующих в работе периферического речевого аппарата и нормализация мышечного тонуса данных мышц.</vt:lpstr>
      <vt:lpstr>Су-джок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Логопедический массаж при различных формах дизартрии</dc:title>
  <dc:creator>BOSS</dc:creator>
  <cp:lastModifiedBy>BOSS</cp:lastModifiedBy>
  <cp:revision>13</cp:revision>
  <dcterms:created xsi:type="dcterms:W3CDTF">2023-12-17T16:40:30Z</dcterms:created>
  <dcterms:modified xsi:type="dcterms:W3CDTF">2023-12-17T18:37:42Z</dcterms:modified>
</cp:coreProperties>
</file>