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83" r:id="rId4"/>
    <p:sldId id="261" r:id="rId5"/>
    <p:sldId id="258" r:id="rId6"/>
    <p:sldId id="259" r:id="rId7"/>
    <p:sldId id="263" r:id="rId8"/>
    <p:sldId id="273" r:id="rId9"/>
    <p:sldId id="268" r:id="rId10"/>
    <p:sldId id="287" r:id="rId11"/>
    <p:sldId id="290" r:id="rId12"/>
    <p:sldId id="285" r:id="rId13"/>
    <p:sldId id="291" r:id="rId14"/>
    <p:sldId id="292" r:id="rId15"/>
    <p:sldId id="267" r:id="rId16"/>
    <p:sldId id="284" r:id="rId17"/>
    <p:sldId id="271" r:id="rId18"/>
    <p:sldId id="294" r:id="rId19"/>
    <p:sldId id="269" r:id="rId20"/>
    <p:sldId id="274" r:id="rId21"/>
    <p:sldId id="270" r:id="rId22"/>
    <p:sldId id="262" r:id="rId23"/>
    <p:sldId id="272" r:id="rId24"/>
    <p:sldId id="260" r:id="rId25"/>
    <p:sldId id="275" r:id="rId26"/>
    <p:sldId id="277" r:id="rId27"/>
    <p:sldId id="276" r:id="rId28"/>
    <p:sldId id="281" r:id="rId29"/>
    <p:sldId id="278" r:id="rId30"/>
    <p:sldId id="279" r:id="rId31"/>
    <p:sldId id="29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EB556-F693-4F34-B1F7-1AC746378405}" type="doc">
      <dgm:prSet loTypeId="urn:microsoft.com/office/officeart/2005/8/layout/radial4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2BBB9A-E88F-4933-9FEE-D38732145493}">
      <dgm:prSet phldrT="[Текст]" custT="1"/>
      <dgm:spPr/>
      <dgm:t>
        <a:bodyPr/>
        <a:lstStyle/>
        <a:p>
          <a:r>
            <a:rPr lang="ru-RU" sz="2000" b="1" kern="12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Центр </a:t>
          </a:r>
          <a:r>
            <a:rPr lang="ru-RU" sz="2400" b="1" kern="1200" smtClean="0"/>
            <a:t>«Точка роста»</a:t>
          </a:r>
          <a:endParaRPr lang="ru-RU" sz="2400" b="1" kern="1200" dirty="0"/>
        </a:p>
      </dgm:t>
    </dgm:pt>
    <dgm:pt modelId="{F1694CFF-6068-48A0-8DED-F7C38695130C}" type="parTrans" cxnId="{E967F8B2-0C48-40A6-B515-EDA06F8E2BF8}">
      <dgm:prSet/>
      <dgm:spPr/>
      <dgm:t>
        <a:bodyPr/>
        <a:lstStyle/>
        <a:p>
          <a:endParaRPr lang="ru-RU"/>
        </a:p>
      </dgm:t>
    </dgm:pt>
    <dgm:pt modelId="{78E0A83B-548C-4734-9A1C-D217240CCE5D}" type="sibTrans" cxnId="{E967F8B2-0C48-40A6-B515-EDA06F8E2BF8}">
      <dgm:prSet/>
      <dgm:spPr/>
      <dgm:t>
        <a:bodyPr/>
        <a:lstStyle/>
        <a:p>
          <a:endParaRPr lang="ru-RU"/>
        </a:p>
      </dgm:t>
    </dgm:pt>
    <dgm:pt modelId="{08C59F0A-2F1A-444C-B19B-90F482605FE0}">
      <dgm:prSet phldrT="[Текст]" custT="1"/>
      <dgm:spPr/>
      <dgm:t>
        <a:bodyPr/>
        <a:lstStyle/>
        <a:p>
          <a:r>
            <a:rPr lang="ru-RU" sz="1800" b="1" smtClean="0"/>
            <a:t>Педагоги</a:t>
          </a:r>
        </a:p>
        <a:p>
          <a:r>
            <a:rPr lang="ru-RU" sz="1600" b="1" smtClean="0"/>
            <a:t>непрерывное развитие</a:t>
          </a:r>
          <a:endParaRPr lang="ru-RU" sz="1600" b="1" dirty="0" smtClean="0"/>
        </a:p>
      </dgm:t>
    </dgm:pt>
    <dgm:pt modelId="{2055AD99-60A1-488C-94AB-A98B6B3503D0}" type="parTrans" cxnId="{3CD2B79D-4568-4879-A914-88B25C997489}">
      <dgm:prSet/>
      <dgm:spPr/>
      <dgm:t>
        <a:bodyPr/>
        <a:lstStyle/>
        <a:p>
          <a:endParaRPr lang="ru-RU"/>
        </a:p>
      </dgm:t>
    </dgm:pt>
    <dgm:pt modelId="{50D19A2F-12CE-43B6-8A10-1B187700CDC4}" type="sibTrans" cxnId="{3CD2B79D-4568-4879-A914-88B25C997489}">
      <dgm:prSet/>
      <dgm:spPr/>
      <dgm:t>
        <a:bodyPr/>
        <a:lstStyle/>
        <a:p>
          <a:endParaRPr lang="ru-RU"/>
        </a:p>
      </dgm:t>
    </dgm:pt>
    <dgm:pt modelId="{A86ABC90-9102-486C-AC57-7FDD02CACD48}">
      <dgm:prSet phldrT="[Текст]" custT="1"/>
      <dgm:spPr/>
      <dgm:t>
        <a:bodyPr/>
        <a:lstStyle/>
        <a:p>
          <a:r>
            <a:rPr lang="ru-RU" sz="1600" b="1" dirty="0" smtClean="0"/>
            <a:t>Обучающиеся</a:t>
          </a:r>
        </a:p>
        <a:p>
          <a:r>
            <a:rPr lang="ru-RU" sz="1600" b="1" dirty="0" smtClean="0"/>
            <a:t>общественное движение</a:t>
          </a:r>
        </a:p>
        <a:p>
          <a:r>
            <a:rPr lang="ru-RU" sz="1600" b="1" dirty="0" smtClean="0"/>
            <a:t>РДШ</a:t>
          </a:r>
        </a:p>
        <a:p>
          <a:endParaRPr lang="ru-RU" sz="1600" b="1" dirty="0"/>
        </a:p>
      </dgm:t>
    </dgm:pt>
    <dgm:pt modelId="{B62462D9-B6AD-4A84-A0EB-2477374C2F04}" type="parTrans" cxnId="{9B812433-AC99-47C1-9BD6-133649697EA7}">
      <dgm:prSet/>
      <dgm:spPr/>
      <dgm:t>
        <a:bodyPr/>
        <a:lstStyle/>
        <a:p>
          <a:endParaRPr lang="ru-RU"/>
        </a:p>
      </dgm:t>
    </dgm:pt>
    <dgm:pt modelId="{B12B5B19-1C8F-4C0E-9F3E-96CE22CF6C8A}" type="sibTrans" cxnId="{9B812433-AC99-47C1-9BD6-133649697EA7}">
      <dgm:prSet/>
      <dgm:spPr/>
      <dgm:t>
        <a:bodyPr/>
        <a:lstStyle/>
        <a:p>
          <a:endParaRPr lang="ru-RU"/>
        </a:p>
      </dgm:t>
    </dgm:pt>
    <dgm:pt modelId="{EE9C47C7-05D8-4F4F-8B65-E5318FDE8507}">
      <dgm:prSet phldrT="[Текст]" custT="1"/>
      <dgm:spPr/>
      <dgm:t>
        <a:bodyPr/>
        <a:lstStyle/>
        <a:p>
          <a:r>
            <a:rPr lang="ru-RU" sz="1800" b="1" smtClean="0"/>
            <a:t>Родители</a:t>
          </a:r>
        </a:p>
        <a:p>
          <a:r>
            <a:rPr lang="ru-RU" sz="1600" b="1" smtClean="0"/>
            <a:t>информирование и просвещение</a:t>
          </a:r>
          <a:endParaRPr lang="ru-RU" sz="1600" b="1" dirty="0"/>
        </a:p>
      </dgm:t>
    </dgm:pt>
    <dgm:pt modelId="{74B06C96-E3B2-4977-A6DC-D1C174E0AF7D}" type="parTrans" cxnId="{4215F00F-00CF-4589-8552-9C53BB33A40B}">
      <dgm:prSet/>
      <dgm:spPr/>
      <dgm:t>
        <a:bodyPr/>
        <a:lstStyle/>
        <a:p>
          <a:endParaRPr lang="ru-RU"/>
        </a:p>
      </dgm:t>
    </dgm:pt>
    <dgm:pt modelId="{2093B495-51C8-447B-8533-E8DF6BB5D0E0}" type="sibTrans" cxnId="{4215F00F-00CF-4589-8552-9C53BB33A40B}">
      <dgm:prSet/>
      <dgm:spPr/>
      <dgm:t>
        <a:bodyPr/>
        <a:lstStyle/>
        <a:p>
          <a:endParaRPr lang="ru-RU"/>
        </a:p>
      </dgm:t>
    </dgm:pt>
    <dgm:pt modelId="{43BAD2DB-B632-4195-866C-63756ED33645}" type="pres">
      <dgm:prSet presAssocID="{A62EB556-F693-4F34-B1F7-1AC7463784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D7203-7B71-474E-A240-8C9F2D9B172A}" type="pres">
      <dgm:prSet presAssocID="{762BBB9A-E88F-4933-9FEE-D38732145493}" presName="centerShape" presStyleLbl="node0" presStyleIdx="0" presStyleCnt="1" custLinFactNeighborX="-1866" custLinFactNeighborY="-2073"/>
      <dgm:spPr/>
      <dgm:t>
        <a:bodyPr/>
        <a:lstStyle/>
        <a:p>
          <a:endParaRPr lang="ru-RU"/>
        </a:p>
      </dgm:t>
    </dgm:pt>
    <dgm:pt modelId="{F6539C4F-05E7-48DC-88F4-ABA65B7C0341}" type="pres">
      <dgm:prSet presAssocID="{2055AD99-60A1-488C-94AB-A98B6B3503D0}" presName="parTrans" presStyleLbl="bgSibTrans2D1" presStyleIdx="0" presStyleCnt="3" custLinFactNeighborX="7553" custLinFactNeighborY="5723"/>
      <dgm:spPr/>
      <dgm:t>
        <a:bodyPr/>
        <a:lstStyle/>
        <a:p>
          <a:endParaRPr lang="ru-RU"/>
        </a:p>
      </dgm:t>
    </dgm:pt>
    <dgm:pt modelId="{B515240A-F227-48BD-9B2A-903ABB9FB927}" type="pres">
      <dgm:prSet presAssocID="{08C59F0A-2F1A-444C-B19B-90F482605FE0}" presName="node" presStyleLbl="node1" presStyleIdx="0" presStyleCnt="3" custRadScaleRad="113014" custRadScaleInc="-1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C261C-6F9E-41B1-BBAD-A868A841F345}" type="pres">
      <dgm:prSet presAssocID="{B62462D9-B6AD-4A84-A0EB-2477374C2F04}" presName="parTrans" presStyleLbl="bgSibTrans2D1" presStyleIdx="1" presStyleCnt="3" custScaleX="114924"/>
      <dgm:spPr/>
      <dgm:t>
        <a:bodyPr/>
        <a:lstStyle/>
        <a:p>
          <a:endParaRPr lang="ru-RU"/>
        </a:p>
      </dgm:t>
    </dgm:pt>
    <dgm:pt modelId="{7C20F635-98D8-4EE4-BAC9-70DC64F98530}" type="pres">
      <dgm:prSet presAssocID="{A86ABC90-9102-486C-AC57-7FDD02CACD48}" presName="node" presStyleLbl="node1" presStyleIdx="1" presStyleCnt="3" custRadScaleRad="98429" custRadScaleInc="-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D4E25-5596-4A85-9F24-784F6042127B}" type="pres">
      <dgm:prSet presAssocID="{74B06C96-E3B2-4977-A6DC-D1C174E0AF7D}" presName="parTrans" presStyleLbl="bgSibTrans2D1" presStyleIdx="2" presStyleCnt="3" custScaleX="85851" custLinFactNeighborX="-16302" custLinFactNeighborY="-7740"/>
      <dgm:spPr/>
      <dgm:t>
        <a:bodyPr/>
        <a:lstStyle/>
        <a:p>
          <a:endParaRPr lang="ru-RU"/>
        </a:p>
      </dgm:t>
    </dgm:pt>
    <dgm:pt modelId="{6D39B09F-7FC9-40A2-A98D-6392165D5AD0}" type="pres">
      <dgm:prSet presAssocID="{EE9C47C7-05D8-4F4F-8B65-E5318FDE8507}" presName="node" presStyleLbl="node1" presStyleIdx="2" presStyleCnt="3" custScaleX="120736" custRadScaleRad="113388" custRadScaleInc="1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0AD58-DBE2-4134-8FA0-EA25C9DBE166}" type="presOf" srcId="{762BBB9A-E88F-4933-9FEE-D38732145493}" destId="{9DDD7203-7B71-474E-A240-8C9F2D9B172A}" srcOrd="0" destOrd="0" presId="urn:microsoft.com/office/officeart/2005/8/layout/radial4"/>
    <dgm:cxn modelId="{5AE06786-5AD8-41B4-8142-57C0B08DF401}" type="presOf" srcId="{A62EB556-F693-4F34-B1F7-1AC746378405}" destId="{43BAD2DB-B632-4195-866C-63756ED33645}" srcOrd="0" destOrd="0" presId="urn:microsoft.com/office/officeart/2005/8/layout/radial4"/>
    <dgm:cxn modelId="{C847D72C-D41B-40DE-95D6-743197526D24}" type="presOf" srcId="{08C59F0A-2F1A-444C-B19B-90F482605FE0}" destId="{B515240A-F227-48BD-9B2A-903ABB9FB927}" srcOrd="0" destOrd="0" presId="urn:microsoft.com/office/officeart/2005/8/layout/radial4"/>
    <dgm:cxn modelId="{3CD2B79D-4568-4879-A914-88B25C997489}" srcId="{762BBB9A-E88F-4933-9FEE-D38732145493}" destId="{08C59F0A-2F1A-444C-B19B-90F482605FE0}" srcOrd="0" destOrd="0" parTransId="{2055AD99-60A1-488C-94AB-A98B6B3503D0}" sibTransId="{50D19A2F-12CE-43B6-8A10-1B187700CDC4}"/>
    <dgm:cxn modelId="{5F9CEBA2-303C-4BF5-8EBD-90F9C69EAE44}" type="presOf" srcId="{B62462D9-B6AD-4A84-A0EB-2477374C2F04}" destId="{8AFC261C-6F9E-41B1-BBAD-A868A841F345}" srcOrd="0" destOrd="0" presId="urn:microsoft.com/office/officeart/2005/8/layout/radial4"/>
    <dgm:cxn modelId="{9B812433-AC99-47C1-9BD6-133649697EA7}" srcId="{762BBB9A-E88F-4933-9FEE-D38732145493}" destId="{A86ABC90-9102-486C-AC57-7FDD02CACD48}" srcOrd="1" destOrd="0" parTransId="{B62462D9-B6AD-4A84-A0EB-2477374C2F04}" sibTransId="{B12B5B19-1C8F-4C0E-9F3E-96CE22CF6C8A}"/>
    <dgm:cxn modelId="{1C7DDF20-3311-42D1-9F7C-6F1D30EAAFA5}" type="presOf" srcId="{2055AD99-60A1-488C-94AB-A98B6B3503D0}" destId="{F6539C4F-05E7-48DC-88F4-ABA65B7C0341}" srcOrd="0" destOrd="0" presId="urn:microsoft.com/office/officeart/2005/8/layout/radial4"/>
    <dgm:cxn modelId="{BC75CB0F-5FD5-40D8-B5A2-A1B8EC49CD82}" type="presOf" srcId="{EE9C47C7-05D8-4F4F-8B65-E5318FDE8507}" destId="{6D39B09F-7FC9-40A2-A98D-6392165D5AD0}" srcOrd="0" destOrd="0" presId="urn:microsoft.com/office/officeart/2005/8/layout/radial4"/>
    <dgm:cxn modelId="{5C5375F3-048F-4DB4-A303-D1162CCE6D41}" type="presOf" srcId="{A86ABC90-9102-486C-AC57-7FDD02CACD48}" destId="{7C20F635-98D8-4EE4-BAC9-70DC64F98530}" srcOrd="0" destOrd="0" presId="urn:microsoft.com/office/officeart/2005/8/layout/radial4"/>
    <dgm:cxn modelId="{E967F8B2-0C48-40A6-B515-EDA06F8E2BF8}" srcId="{A62EB556-F693-4F34-B1F7-1AC746378405}" destId="{762BBB9A-E88F-4933-9FEE-D38732145493}" srcOrd="0" destOrd="0" parTransId="{F1694CFF-6068-48A0-8DED-F7C38695130C}" sibTransId="{78E0A83B-548C-4734-9A1C-D217240CCE5D}"/>
    <dgm:cxn modelId="{93C351A5-10DF-43E7-97EB-F72C85F2A0D8}" type="presOf" srcId="{74B06C96-E3B2-4977-A6DC-D1C174E0AF7D}" destId="{DFBD4E25-5596-4A85-9F24-784F6042127B}" srcOrd="0" destOrd="0" presId="urn:microsoft.com/office/officeart/2005/8/layout/radial4"/>
    <dgm:cxn modelId="{4215F00F-00CF-4589-8552-9C53BB33A40B}" srcId="{762BBB9A-E88F-4933-9FEE-D38732145493}" destId="{EE9C47C7-05D8-4F4F-8B65-E5318FDE8507}" srcOrd="2" destOrd="0" parTransId="{74B06C96-E3B2-4977-A6DC-D1C174E0AF7D}" sibTransId="{2093B495-51C8-447B-8533-E8DF6BB5D0E0}"/>
    <dgm:cxn modelId="{8A017B3C-E228-44CA-B500-ED64E0A7580D}" type="presParOf" srcId="{43BAD2DB-B632-4195-866C-63756ED33645}" destId="{9DDD7203-7B71-474E-A240-8C9F2D9B172A}" srcOrd="0" destOrd="0" presId="urn:microsoft.com/office/officeart/2005/8/layout/radial4"/>
    <dgm:cxn modelId="{3FDC03CB-240C-4969-96E3-89B88B3B5D5E}" type="presParOf" srcId="{43BAD2DB-B632-4195-866C-63756ED33645}" destId="{F6539C4F-05E7-48DC-88F4-ABA65B7C0341}" srcOrd="1" destOrd="0" presId="urn:microsoft.com/office/officeart/2005/8/layout/radial4"/>
    <dgm:cxn modelId="{0CAA9A61-E78E-40AE-874B-58A7EAB146AA}" type="presParOf" srcId="{43BAD2DB-B632-4195-866C-63756ED33645}" destId="{B515240A-F227-48BD-9B2A-903ABB9FB927}" srcOrd="2" destOrd="0" presId="urn:microsoft.com/office/officeart/2005/8/layout/radial4"/>
    <dgm:cxn modelId="{8EA7FF8D-140D-4413-9BC0-00A0949653E3}" type="presParOf" srcId="{43BAD2DB-B632-4195-866C-63756ED33645}" destId="{8AFC261C-6F9E-41B1-BBAD-A868A841F345}" srcOrd="3" destOrd="0" presId="urn:microsoft.com/office/officeart/2005/8/layout/radial4"/>
    <dgm:cxn modelId="{7FE86807-63AF-48E6-BFFD-6553A95481EB}" type="presParOf" srcId="{43BAD2DB-B632-4195-866C-63756ED33645}" destId="{7C20F635-98D8-4EE4-BAC9-70DC64F98530}" srcOrd="4" destOrd="0" presId="urn:microsoft.com/office/officeart/2005/8/layout/radial4"/>
    <dgm:cxn modelId="{EF1ED0D3-0860-40E1-BF43-FF58B8D5AF4A}" type="presParOf" srcId="{43BAD2DB-B632-4195-866C-63756ED33645}" destId="{DFBD4E25-5596-4A85-9F24-784F6042127B}" srcOrd="5" destOrd="0" presId="urn:microsoft.com/office/officeart/2005/8/layout/radial4"/>
    <dgm:cxn modelId="{AE9476F3-E7A8-4E7C-AF33-09E9D4AA0B39}" type="presParOf" srcId="{43BAD2DB-B632-4195-866C-63756ED33645}" destId="{6D39B09F-7FC9-40A2-A98D-6392165D5AD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7203-7B71-474E-A240-8C9F2D9B172A}">
      <dsp:nvSpPr>
        <dsp:cNvPr id="0" name=""/>
        <dsp:cNvSpPr/>
      </dsp:nvSpPr>
      <dsp:spPr>
        <a:xfrm>
          <a:off x="2939209" y="2199164"/>
          <a:ext cx="1932963" cy="1932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Центр </a:t>
          </a:r>
          <a:r>
            <a:rPr lang="ru-RU" sz="2400" b="1" kern="1200" smtClean="0"/>
            <a:t>«Точка роста»</a:t>
          </a:r>
          <a:endParaRPr lang="ru-RU" sz="2400" b="1" kern="1200" dirty="0"/>
        </a:p>
      </dsp:txBody>
      <dsp:txXfrm>
        <a:off x="3222285" y="2482240"/>
        <a:ext cx="1366811" cy="1366811"/>
      </dsp:txXfrm>
    </dsp:sp>
    <dsp:sp modelId="{F6539C4F-05E7-48DC-88F4-ABA65B7C0341}">
      <dsp:nvSpPr>
        <dsp:cNvPr id="0" name=""/>
        <dsp:cNvSpPr/>
      </dsp:nvSpPr>
      <dsp:spPr>
        <a:xfrm rot="12365040">
          <a:off x="1491719" y="2086950"/>
          <a:ext cx="1669793" cy="550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5240A-F227-48BD-9B2A-903ABB9FB927}">
      <dsp:nvSpPr>
        <dsp:cNvPr id="0" name=""/>
        <dsp:cNvSpPr/>
      </dsp:nvSpPr>
      <dsp:spPr>
        <a:xfrm>
          <a:off x="532475" y="1229249"/>
          <a:ext cx="1836315" cy="1469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Педагоги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непрерывное развитие</a:t>
          </a:r>
          <a:endParaRPr lang="ru-RU" sz="1600" b="1" kern="1200" dirty="0" smtClean="0"/>
        </a:p>
      </dsp:txBody>
      <dsp:txXfrm>
        <a:off x="575502" y="1272276"/>
        <a:ext cx="1750261" cy="1382998"/>
      </dsp:txXfrm>
    </dsp:sp>
    <dsp:sp modelId="{8AFC261C-6F9E-41B1-BBAD-A868A841F345}">
      <dsp:nvSpPr>
        <dsp:cNvPr id="0" name=""/>
        <dsp:cNvSpPr/>
      </dsp:nvSpPr>
      <dsp:spPr>
        <a:xfrm rot="16184910">
          <a:off x="3126207" y="1173841"/>
          <a:ext cx="1543898" cy="550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0F635-98D8-4EE4-BAC9-70DC64F98530}">
      <dsp:nvSpPr>
        <dsp:cNvPr id="0" name=""/>
        <dsp:cNvSpPr/>
      </dsp:nvSpPr>
      <dsp:spPr>
        <a:xfrm>
          <a:off x="2977050" y="43064"/>
          <a:ext cx="1836315" cy="1469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Обучающиеся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общественное движение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РДШ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020077" y="86091"/>
        <a:ext cx="1750261" cy="1382998"/>
      </dsp:txXfrm>
    </dsp:sp>
    <dsp:sp modelId="{DFBD4E25-5596-4A85-9F24-784F6042127B}">
      <dsp:nvSpPr>
        <dsp:cNvPr id="0" name=""/>
        <dsp:cNvSpPr/>
      </dsp:nvSpPr>
      <dsp:spPr>
        <a:xfrm rot="20329363">
          <a:off x="4674284" y="2125797"/>
          <a:ext cx="1586359" cy="550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9B09F-7FC9-40A2-A98D-6392165D5AD0}">
      <dsp:nvSpPr>
        <dsp:cNvPr id="0" name=""/>
        <dsp:cNvSpPr/>
      </dsp:nvSpPr>
      <dsp:spPr>
        <a:xfrm>
          <a:off x="5521656" y="1375593"/>
          <a:ext cx="2217093" cy="1469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Родители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информирование и просвещение</a:t>
          </a:r>
          <a:endParaRPr lang="ru-RU" sz="1600" b="1" kern="1200" dirty="0"/>
        </a:p>
      </dsp:txBody>
      <dsp:txXfrm>
        <a:off x="5564683" y="1418620"/>
        <a:ext cx="2131039" cy="138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9827E-7B26-495A-A7E4-A1E7BB3FAD4F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23B7-A49B-4C00-9047-A8A8BB08F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C3645-B587-4AAA-BE6E-150863B4347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0FD446-0CAC-4797-9722-E93E01E9C82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2B8A23-CE04-4CB0-BDA1-180E1F4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6-zim.edusite.ru/p121aa1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cation.ru.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енис\Desktop\фон4 - копия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2712" y="1273297"/>
            <a:ext cx="8534400" cy="160020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9AD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Центр  образования цифрового и гуманитарного профилей </a:t>
            </a:r>
          </a:p>
          <a:p>
            <a:r>
              <a:rPr lang="ru-RU" sz="3600" b="1" dirty="0" smtClean="0">
                <a:solidFill>
                  <a:srgbClr val="DA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«Точка роста»</a:t>
            </a:r>
            <a:endParaRPr lang="ru-RU" sz="3600" b="1" dirty="0" smtClean="0">
              <a:solidFill>
                <a:srgbClr val="DA000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97" y="3061463"/>
            <a:ext cx="109728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29611" y="3506993"/>
            <a:ext cx="881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Зимовниковская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средняя общеобразовательная школа №6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имени Героя России Дьяченко Андрея Александровича </a:t>
            </a: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58360">
            <a:off x="5714147" y="5458240"/>
            <a:ext cx="22602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</a:t>
            </a:r>
          </a:p>
          <a:p>
            <a:pPr algn="ctr"/>
            <a:r>
              <a:rPr lang="ru-RU" sz="1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Зимовниковская</a:t>
            </a:r>
            <a:endParaRPr lang="ru-RU" sz="1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СОШ № 6 </a:t>
            </a:r>
          </a:p>
          <a:p>
            <a:pPr algn="ctr"/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России </a:t>
            </a:r>
          </a:p>
          <a:p>
            <a:pPr algn="ctr"/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Дьяченко А. А. </a:t>
            </a:r>
            <a:endParaRPr lang="ru-RU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80" y="145592"/>
            <a:ext cx="11116930" cy="6464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4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67" y="217171"/>
            <a:ext cx="10957933" cy="6329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8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52" y="148590"/>
            <a:ext cx="11304976" cy="6341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76" y="107368"/>
            <a:ext cx="11608419" cy="661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1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54" y="133815"/>
            <a:ext cx="11496355" cy="6536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49" y="168167"/>
            <a:ext cx="11792606" cy="6442840"/>
          </a:xfrm>
          <a:prstGeom prst="rect">
            <a:avLst/>
          </a:prstGeom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704192" cy="10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70" y="167268"/>
            <a:ext cx="11350418" cy="6490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лево 12"/>
          <p:cNvSpPr/>
          <p:nvPr/>
        </p:nvSpPr>
        <p:spPr>
          <a:xfrm rot="16200000">
            <a:off x="5647514" y="4960107"/>
            <a:ext cx="1518189" cy="54317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2783632" y="465313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3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994466" cy="1513488"/>
          </a:xfrm>
        </p:spPr>
      </p:pic>
      <p:sp>
        <p:nvSpPr>
          <p:cNvPr id="11" name="Прямоугольник 10"/>
          <p:cNvSpPr/>
          <p:nvPr/>
        </p:nvSpPr>
        <p:spPr>
          <a:xfrm>
            <a:off x="1948213" y="253903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18940529"/>
              </p:ext>
            </p:extLst>
          </p:nvPr>
        </p:nvGraphicFramePr>
        <p:xfrm>
          <a:off x="2554014" y="1236709"/>
          <a:ext cx="8190999" cy="423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31134" y="5980278"/>
            <a:ext cx="5928765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пространство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общекультурных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1533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45" y="188456"/>
            <a:ext cx="11452301" cy="630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3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561" y="1089598"/>
            <a:ext cx="5960201" cy="5673534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792075" cy="12054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76552" y="264413"/>
            <a:ext cx="10247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214" y="1048484"/>
            <a:ext cx="4862375" cy="3173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7762" y="4298592"/>
            <a:ext cx="5574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(3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-технологии)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шахматной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изучения основ безопасности жизнедеятельности и оказания первой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69" y="285149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  Приказы и нормативные документы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8993" y="869730"/>
            <a:ext cx="10552386" cy="5520559"/>
          </a:xfrm>
        </p:spPr>
        <p:txBody>
          <a:bodyPr>
            <a:normAutofit/>
          </a:bodyPr>
          <a:lstStyle/>
          <a:p>
            <a:endParaRPr lang="ru-RU" sz="1800" dirty="0"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67118" cy="177624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3" y="888124"/>
            <a:ext cx="4148920" cy="4271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9" t="23834" r="9570" b="19867"/>
          <a:stretch/>
        </p:blipFill>
        <p:spPr>
          <a:xfrm>
            <a:off x="5354190" y="888124"/>
            <a:ext cx="5895833" cy="313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484" y="4027110"/>
            <a:ext cx="5411244" cy="26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61241" y="943302"/>
            <a:ext cx="10363200" cy="4847897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центре «Точка роста» будет осуществляться единый подход к общеобразовательным программам, составленным в соответствии с новыми предметными областями «Технология», «Информатика», «ОБЖ». Изменится содержательная сторона предметной области «Технология», в которую будут введены новые образовательные компетенции: 3D-моделирование,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прототипирование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компьютерное черчение, технологии цифрового пространства – при сохранении объема технологических дисциплин.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167116" cy="17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156" y="196073"/>
            <a:ext cx="4493432" cy="2926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677" y="233625"/>
            <a:ext cx="2677475" cy="3119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78690" y="3231753"/>
            <a:ext cx="5715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 Центрах «Точка роста» обновление содержания по предмету Технология планируется поэтапно по 68-часовым учебным программам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. «Промышленный дизайн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>
                <a:solidFill>
                  <a:srgbClr val="002060"/>
                </a:solidFill>
              </a:rPr>
              <a:t>. «Робототехника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r>
              <a:rPr lang="ru-RU" sz="2000" b="1" dirty="0">
                <a:solidFill>
                  <a:srgbClr val="002060"/>
                </a:solidFill>
              </a:rPr>
              <a:t>. «Разработка VR/AR </a:t>
            </a:r>
            <a:r>
              <a:rPr lang="ru-RU" sz="2000" b="1" dirty="0" smtClean="0">
                <a:solidFill>
                  <a:srgbClr val="002060"/>
                </a:solidFill>
              </a:rPr>
              <a:t>приложений»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r>
              <a:rPr lang="ru-RU" sz="2000" b="1" dirty="0">
                <a:solidFill>
                  <a:srgbClr val="002060"/>
                </a:solidFill>
              </a:rPr>
              <a:t>. «Геоинформационные технологии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</a:t>
            </a:r>
            <a:r>
              <a:rPr lang="ru-RU" sz="2000" b="1" dirty="0">
                <a:solidFill>
                  <a:srgbClr val="002060"/>
                </a:solidFill>
              </a:rPr>
              <a:t>. «Основы программирования на языке PYTHON на примере программирования беспилотного летательного аппарата».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784" y="2905125"/>
            <a:ext cx="2668644" cy="33434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51033" cy="15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956441"/>
            <a:ext cx="10363200" cy="5063359"/>
          </a:xfrm>
        </p:spPr>
        <p:txBody>
          <a:bodyPr>
            <a:normAutofit fontScale="92500" lnSpcReduction="10000"/>
          </a:bodyPr>
          <a:lstStyle/>
          <a:p>
            <a:pPr indent="449580" algn="just"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На 20 апреля 2020 года в МБОУ </a:t>
            </a:r>
            <a:r>
              <a:rPr lang="ru-RU" dirty="0" err="1" smtClean="0">
                <a:latin typeface="Times New Roman" panose="02020603050405020304" pitchFamily="18" charset="0"/>
              </a:rPr>
              <a:t>Зимовниковской</a:t>
            </a:r>
            <a:r>
              <a:rPr lang="ru-RU" dirty="0" smtClean="0">
                <a:latin typeface="Times New Roman" panose="02020603050405020304" pitchFamily="18" charset="0"/>
              </a:rPr>
              <a:t> СОШ № 6 имени Героя России Дьяченко А.А. проведена   работа   по формированию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 — правовой базы Центра образования «Точка роста»</a:t>
            </a:r>
            <a:r>
              <a:rPr lang="ru-RU" dirty="0" smtClean="0">
                <a:latin typeface="Times New Roman" panose="02020603050405020304" pitchFamily="18" charset="0"/>
              </a:rPr>
              <a:t>:</a:t>
            </a: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</a:rPr>
              <a:t>  разработаны и утверждены Положение о Центре образования цифрового и гуманитарного профилей «Точка роста» на базе МБОУ </a:t>
            </a:r>
            <a:r>
              <a:rPr lang="ru-RU" dirty="0" err="1" smtClean="0">
                <a:latin typeface="Times New Roman" panose="02020603050405020304" pitchFamily="18" charset="0"/>
              </a:rPr>
              <a:t>Зимовниковской</a:t>
            </a:r>
            <a:r>
              <a:rPr lang="ru-RU" dirty="0" smtClean="0">
                <a:latin typeface="Times New Roman" panose="02020603050405020304" pitchFamily="18" charset="0"/>
              </a:rPr>
              <a:t> СОШ № 6 имени Героя России Дьяченко Андрея Александровича и </a:t>
            </a:r>
            <a:r>
              <a:rPr lang="ru-RU" dirty="0" err="1" smtClean="0">
                <a:latin typeface="Times New Roman" panose="02020603050405020304" pitchFamily="18" charset="0"/>
              </a:rPr>
              <a:t>Медиаплан</a:t>
            </a:r>
            <a:r>
              <a:rPr lang="ru-RU" dirty="0" smtClean="0">
                <a:latin typeface="Times New Roman" panose="02020603050405020304" pitchFamily="18" charset="0"/>
              </a:rPr>
              <a:t> Центра, разработаны проекты  образовательных программ предметных областей 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Технология», «Математика и информатика», «Основы безопасности жизнедеятельности».</a:t>
            </a:r>
            <a:endParaRPr lang="ru-RU" dirty="0" smtClean="0"/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</a:rPr>
              <a:t>заключены контракты для создания материально – технической базы в рамках  реализации проекта за счёт федерального и областного бюджетов на сумму 1099250,01 и обновления  материально – технической базы за счёт областного и местного бюджетов на сумму 2487178,83.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118774" cy="17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2075" y="1236712"/>
            <a:ext cx="80997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квалификации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сотрудников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педагогов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Центра 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ентрализованная закупка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доставка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установка оборудования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(апрель – июнь);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приведение  площадки образовательной организации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соответствие 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фирменным стилем «Точка роста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(июнь – август);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образовательных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набора детей, обучающихся по программам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Центра (август – сентябрь);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открытие Центра  1 сентября 2020 года,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информационное сопровождение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893378" cy="1359641"/>
          </a:xfrm>
        </p:spPr>
      </p:pic>
      <p:sp>
        <p:nvSpPr>
          <p:cNvPr id="9" name="Прямоугольник 8"/>
          <p:cNvSpPr/>
          <p:nvPr/>
        </p:nvSpPr>
        <p:spPr>
          <a:xfrm>
            <a:off x="1979744" y="22237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9076340" y="911357"/>
            <a:ext cx="2606040" cy="954803"/>
          </a:xfrm>
          <a:prstGeom prst="leftArrow">
            <a:avLst>
              <a:gd name="adj1" fmla="val 50000"/>
              <a:gd name="adj2" fmla="val 53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Апрель-май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9078376" y="1920173"/>
            <a:ext cx="2646045" cy="108815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нфраструктурный лист согласован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9107872" y="3072847"/>
            <a:ext cx="2606040" cy="104013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изайн-проект согласован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9205667" y="4335199"/>
            <a:ext cx="2686051" cy="1091458"/>
          </a:xfrm>
          <a:prstGeom prst="leftArrow">
            <a:avLst>
              <a:gd name="adj1" fmla="val 50000"/>
              <a:gd name="adj2" fmla="val 523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медиаплан утвержден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24607" y="386255"/>
            <a:ext cx="10363200" cy="60986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реализации проекта в школу поступило современное оборудование, которое будет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условий по освоению обучающимися основных и дополнительных программам цифрового,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технического и гуманитарных профилей: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аккумуляторный и ручной инструмент (позволит учащимся развивать технологические навыки и обучаться рабочему ремеслу);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-оборудование для изучения основ безопасности жизнедеятельности и оказания первой помощи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тренажеры – манекены позволят учащимся приобретать знания по оказанию первой помощи и отрабатывать навыки, необходимые для проведения комплекса реанимационных мероприятий и диагностики состояния пострадавшего);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шахматной зоны (игра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шахматы способствует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 у обучающихся усидчивости, концентрации внимания и аналитического мышления)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оборудование для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медиазоны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условиях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коворкинг-центра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позволит детям и подросткам совершенствовать коммуникативные навыки,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стратегическое и пространственное мышление, психологическую устойчивость в стрессовых ситуациях,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использовать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интернета);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аддитивное и компьютерное оборудование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аддитивных технологий в образовании способствует развитию у обучающихся  логического, аналитического, творческого мышления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виртуальная реальность позволяет учащимся понять и  освоить сложные темы по химии, биологии, физике, астрономии; система виртуальной реальности  обеспечивает полное погружение в процесс обучения и позволяет наглядно и доступно объяснить многие темы по различным предметам).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620" y="-5426693"/>
            <a:ext cx="11307336" cy="229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надежды, новые планы на будущее. Планомерно готовимся к открытию Центра образования цифрового и гуманитарного профилей «Точка роста»  на базе  МБОУ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6 имени Героя России Дьяченко Андрея Александровича 1 сентября 2020 года.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893378" cy="13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08689" y="911772"/>
            <a:ext cx="103632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ай 2020 года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Набирает обороты региональный проект «Современная школа» в нашей образовательной организации. Совсем, казалось бы, недавно (в декабре 2019 года) школа готовила проекты нормативно-правовых документов и проводила расчёты в проектно-сметной документации, а на сегодняшний день в части создания Центра образования цифрового и гуманитарного профилей «Точка роста» в МБОУ </a:t>
            </a:r>
            <a:r>
              <a:rPr lang="ru-RU" dirty="0" err="1" smtClean="0">
                <a:latin typeface="Times New Roman" panose="02020603050405020304" pitchFamily="18" charset="0"/>
              </a:rPr>
              <a:t>Зимовниковской</a:t>
            </a:r>
            <a:r>
              <a:rPr lang="ru-RU" dirty="0" smtClean="0">
                <a:latin typeface="Times New Roman" panose="02020603050405020304" pitchFamily="18" charset="0"/>
              </a:rPr>
              <a:t> СОШ № 6 имени Героя России Дьяченко Андрея Александровича начались мероприятия по проведению ремонтных работ в кабинетах Центра.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893378" cy="13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588579"/>
            <a:ext cx="10363200" cy="543122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</a:rPr>
              <a:t>До июня 2020 года будет сделан «косметический» ремонт и выполнены работы по приведению помещений школы в соответствие с фирменным стилем Центра «Точка роста». В требованиях к подготовке кабинетов Центра немаловажный акцент сделан на качественное выполнение работ для создания просторной зоны совместного обучения и творчества.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893378" cy="13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916" y="1756943"/>
            <a:ext cx="338988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90" y="1756943"/>
            <a:ext cx="338988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893378" cy="1359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04" y="374191"/>
            <a:ext cx="3729883" cy="276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82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91" y="133814"/>
            <a:ext cx="11113214" cy="6556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82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544" y="0"/>
            <a:ext cx="10762593" cy="1408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информационному сопровождению создания Центра образования цифрового и гуманитарного профилей     «Точка роста» в МБОУ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Зимовниковской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 6 имени Героя России Дьяченко А.А.  2019-2020 учебном году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1700" cy="872359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9391" y="1282264"/>
          <a:ext cx="11393214" cy="517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Наименование мероприятия (-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СМИ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Срок исполнения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Форма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сопровождения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Ответственный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7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Информация о начале реализации проекта.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Интернет-ресурсы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Сайт школы:</a:t>
                      </a:r>
                      <a:r>
                        <a:rPr lang="ru-RU" sz="1100" b="1" dirty="0">
                          <a:solidFill>
                            <a:srgbClr val="007700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solidFill>
                            <a:srgbClr val="007700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548DD4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school6-zim.edusite.ru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Март -апрель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анонсы, размещение информации на сайте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Полищук Е.В.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Социальные сети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Кишинёва Ю.В.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Создание на сайте школы информационной страницы проекта.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Сайт школы:</a:t>
                      </a:r>
                      <a:r>
                        <a:rPr lang="ru-RU" sz="1400" u="sng">
                          <a:solidFill>
                            <a:srgbClr val="990099"/>
                          </a:solidFill>
                          <a:latin typeface="Times New Roman"/>
                          <a:ea typeface="Arial"/>
                          <a:cs typeface="Times New Roman"/>
                          <a:hlinkClick r:id="rId3"/>
                        </a:rPr>
                        <a:t>http://school6-zim.edusite.ru/p121aa1.html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Март-апрель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Статьи, новости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Мержвинский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А.Ф.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Презентация проекта и концепции Центра для различных аудиторий (обучающиеся, педагоги, родители)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Печатные СМИ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Сетевые СМИ и Интернет-ресурсы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Апрель-май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анонсы, фоторепортажи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Мероприятия по повышению квалификации педагогов Центра  с привлечением федеральных экспертов и тьюторов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платформа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sng">
                          <a:solidFill>
                            <a:srgbClr val="03A4D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http://education.ru.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Апрель-май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анонсы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Полищук Е.В.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Информирование об участии педагогов в образовательной сессии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Сетевые СМИ и Интернет-ресурсы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Социальные сети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Апрель-июнь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анонсы,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размещение информации на сайте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Мержвинский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А.Ф.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Кишинёва Ю.В.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5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69" y="285149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  Приказы и нормативные документы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67118" cy="177624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2657" y="1061763"/>
            <a:ext cx="6251601" cy="551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80" y="1061762"/>
            <a:ext cx="3768136" cy="545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5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72359" y="344213"/>
          <a:ext cx="10625958" cy="549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Информирование о начале ремонта,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закупки оборудования,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запуске сайта 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«горячей линии»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Сетевые СМИ, социальные сети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Май-июнь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фоторепортажи, размещение информации на сайте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Полищук Е.В.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Коротышкина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Т.В.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Мержвинский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А.Ф.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Информирование о проведении ремонтных работ помещений Центра  в соответствии с брендбуком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Сетевые СМИ,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социальные сети, радио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Июнь- август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статьи,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фоторепортажи, размещение информации на сайте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Мержвинский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А.Ф.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Освещение торжественного открытия Центра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Телевидение,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радио, печатные и интернет СМИ, социальные сети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Сентябрь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статьи,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фоторепортажи, размещение информации на сайте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Полищук Е.В.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Парахина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И.В.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9.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Поддержание интереса к Центру и общее информационное сопровождение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Радио, печатные и интернет СМИ, социальные сети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Ноябрь-декабрь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Новости, статьи,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фоторепортажи, размещение информации на сайте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Краснощекова С.Г.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Мержвинский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А.Ф.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11" y="248498"/>
            <a:ext cx="2750820" cy="4186499"/>
          </a:xfrm>
        </p:spPr>
      </p:pic>
      <p:sp>
        <p:nvSpPr>
          <p:cNvPr id="9" name="Прямоугольник 8"/>
          <p:cNvSpPr/>
          <p:nvPr/>
        </p:nvSpPr>
        <p:spPr>
          <a:xfrm>
            <a:off x="3210815" y="3973331"/>
            <a:ext cx="7728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4046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739036"/>
            <a:ext cx="10363200" cy="566176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федерального проекта «Современная школа» национального проекта «Образование» и регионального проекта «Цифровая образовательная среда» с 1 сентября  2020 года  на базе  МБОУ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 6 имени Героя России Дьяченко Андрея Александровича начнёт  функционировать Центр образования цифрового и гуманитарного профилей «Точка роста». Этот центр создаётся как структурное подразделение общеобразовательной организации и направлен на реализацию  основных и дополнительных общеобразовательных программ цифрового, естественнонаучного, технического, гуманитарного профилей, а также  для выполнения функций общественного пространства для развития общекультурных компетенций, цифрового и шахматного образования, проектной деятельности, творческой самореализации детей, педагогов, родительской общественности. 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139492" cy="17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            </a:t>
            </a:r>
            <a:r>
              <a:rPr lang="ru-RU" sz="3100" b="1" dirty="0" smtClean="0">
                <a:solidFill>
                  <a:srgbClr val="0070C0"/>
                </a:solidFill>
                <a:latin typeface="+mn-lt"/>
              </a:rPr>
              <a:t>Основными целями Центра являются: </a:t>
            </a: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1124607"/>
            <a:ext cx="10363200" cy="489519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внедрения на уровнях начального общего,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совершенствование методов обучения предметных областей «Технология», «Математика и информатика», « Основы безопасности жизнедеятельности».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215459" cy="18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90" y="283779"/>
            <a:ext cx="10363200" cy="5032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                           Задачи Центра: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27083" y="775029"/>
            <a:ext cx="10515600" cy="58118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преподавания основных общеобразовательных программ по предметным областям «Технология», «Математика и информатика», «Основы безопасности жизнедеятельности» на обновленном учебном оборудовании;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реализации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общеразвивающих программ цифрового, естественнонаучного, технического и гуманитарного профилей, проектной деятельности, направленной на расширение познавательных интересов, стимулирование активности, инициативы и исследовательской деятельности обучающихся;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целостной системы образования в Центре, обеспеченной единством учебных и воспитательных требований, методических подходов, преемственностью содержания основного и дополнительного образования;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обновление форм организации основного и дополнительного образования с использованием соответствующих современных технологий;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культуры школьников;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внеурочной деятельности в каникулярный период, разработка и реализация образовательных программ для пришкольных лагерей;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деятельности Центра,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обучающихся, организация подготовки обучающихся Центра к участию в мероприятиях муниципального, областного и всероссийского уровня;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различных направлений дополнительного образования, проектной, исследовательской деятельности, развитие шахматного образования.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14097" cy="16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3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201468"/>
            <a:ext cx="11297919" cy="545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Требования </a:t>
            </a:r>
            <a:r>
              <a:rPr lang="ru-RU" sz="2400" b="1" dirty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инфраструктуре Центра</a:t>
            </a:r>
            <a:endParaRPr lang="ru-RU" sz="2400" dirty="0">
              <a:solidFill>
                <a:srgbClr val="009AD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BB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3BB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должен быть расположен не менее чем в двух помещениях общеобразовательной организации площадью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 квадратных метров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 включать следующие функциональные зоны: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цифровых и гуманитарных компетенций, в том числе по предметным областям «Технология», «Информатика», «Основы безопасности жизнедеятельности»;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проектной 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пространство, выполняющее роль центра общественной жизни образовательной организации. Помещение для проектной деятельности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зонируется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принципу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включающего шахматную гостиную,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медиазону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4" y="264413"/>
            <a:ext cx="966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 smtClean="0">
                <a:solidFill>
                  <a:srgbClr val="009AD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lang="ru-RU" sz="2400" b="1" dirty="0">
                <a:solidFill>
                  <a:srgbClr val="009AD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образования цифрового и гуманитарного профилей </a:t>
            </a:r>
            <a:endParaRPr lang="ru-RU" sz="2400" b="1" dirty="0" smtClean="0">
              <a:solidFill>
                <a:srgbClr val="009AD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DA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«</a:t>
            </a:r>
            <a:r>
              <a:rPr lang="ru-RU" sz="2400" b="1" dirty="0">
                <a:solidFill>
                  <a:srgbClr val="DA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400" b="1" dirty="0">
              <a:solidFill>
                <a:srgbClr val="DA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03587" y="869731"/>
            <a:ext cx="10363200" cy="4572000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Центре будет расположено два помещения, включающих в себя следующие функциональные зоны: учебные кабинеты по предметным областям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«Технология», «Математика и информатика», «Физическая культура и основы безопасности жизнедеятельности»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помещение для проектной деятельности — открытое пространство, выполняющее роль центра общественной жизни образовательной организации, которое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зонируется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принципу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коворкинга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включающего шахматную гостиную,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медиазону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Зонирование помещений в Центре будет осуществляться с учетом действующих нормативных документов в части требований, предъявляемых к помещениям, в которых осуществляется образовательная деятельность. Оформление Центра планируется выполнить с использованием фирменного стиля Центра образования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«Точка роста»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брендбука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требований к площадке,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дизайн-проекту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зонированию. </a:t>
            </a:r>
          </a:p>
          <a:p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84244" cy="16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3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134958"/>
            <a:ext cx="11217909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  <a:r>
              <a:rPr lang="ru-RU" sz="2000" b="1" dirty="0" smtClean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будет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утвержденного фирменного стиля Центра «Точка роста»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брэндбука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0" y="1943489"/>
            <a:ext cx="4118405" cy="3040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16" y="1637612"/>
            <a:ext cx="4277073" cy="302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399" y="3681949"/>
            <a:ext cx="3845653" cy="272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51033" cy="1599578"/>
          </a:xfrm>
        </p:spPr>
      </p:pic>
      <p:sp>
        <p:nvSpPr>
          <p:cNvPr id="13" name="Прямоугольник 12"/>
          <p:cNvSpPr/>
          <p:nvPr/>
        </p:nvSpPr>
        <p:spPr>
          <a:xfrm>
            <a:off x="1523999" y="264413"/>
            <a:ext cx="10258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Центр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533</TotalTime>
  <Words>1773</Words>
  <Application>Microsoft Office PowerPoint</Application>
  <PresentationFormat>Широкоэкранный</PresentationFormat>
  <Paragraphs>194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Perpetua</vt:lpstr>
      <vt:lpstr>Times New Roman</vt:lpstr>
      <vt:lpstr>Verdana</vt:lpstr>
      <vt:lpstr>Wingdings 2</vt:lpstr>
      <vt:lpstr>Справедливость</vt:lpstr>
      <vt:lpstr> </vt:lpstr>
      <vt:lpstr>  Приказы и нормативные документы </vt:lpstr>
      <vt:lpstr>  Приказы и нормативные документы </vt:lpstr>
      <vt:lpstr>Презентация PowerPoint</vt:lpstr>
      <vt:lpstr>             Основными целями Центра являются:  </vt:lpstr>
      <vt:lpstr>                            Задачи Центра: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Медиаплан по информационному сопровождению создания Центра образования цифрового и гуманитарного профилей     «Точка роста» в МБОУ Зимовниковской СОШ № 6 имени Героя России Дьяченко А.А.  2019-2020 учебном году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</dc:title>
  <dc:creator>User</dc:creator>
  <cp:lastModifiedBy>User</cp:lastModifiedBy>
  <cp:revision>40</cp:revision>
  <dcterms:created xsi:type="dcterms:W3CDTF">2020-05-23T08:00:33Z</dcterms:created>
  <dcterms:modified xsi:type="dcterms:W3CDTF">2021-01-17T14:14:01Z</dcterms:modified>
</cp:coreProperties>
</file>